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32"/>
  </p:notesMasterIdLst>
  <p:sldIdLst>
    <p:sldId id="259" r:id="rId4"/>
    <p:sldId id="318" r:id="rId5"/>
    <p:sldId id="317" r:id="rId6"/>
    <p:sldId id="312" r:id="rId7"/>
    <p:sldId id="313" r:id="rId8"/>
    <p:sldId id="314" r:id="rId9"/>
    <p:sldId id="315" r:id="rId10"/>
    <p:sldId id="316" r:id="rId11"/>
    <p:sldId id="311" r:id="rId12"/>
    <p:sldId id="302" r:id="rId13"/>
    <p:sldId id="296" r:id="rId14"/>
    <p:sldId id="298" r:id="rId15"/>
    <p:sldId id="291" r:id="rId16"/>
    <p:sldId id="294" r:id="rId17"/>
    <p:sldId id="320" r:id="rId18"/>
    <p:sldId id="321" r:id="rId19"/>
    <p:sldId id="262" r:id="rId20"/>
    <p:sldId id="283" r:id="rId21"/>
    <p:sldId id="274" r:id="rId22"/>
    <p:sldId id="285" r:id="rId23"/>
    <p:sldId id="289" r:id="rId24"/>
    <p:sldId id="306" r:id="rId25"/>
    <p:sldId id="307" r:id="rId26"/>
    <p:sldId id="303" r:id="rId27"/>
    <p:sldId id="305" r:id="rId28"/>
    <p:sldId id="323" r:id="rId29"/>
    <p:sldId id="324" r:id="rId30"/>
    <p:sldId id="32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  <p14:sldId id="318"/>
            <p14:sldId id="317"/>
            <p14:sldId id="312"/>
            <p14:sldId id="313"/>
            <p14:sldId id="314"/>
            <p14:sldId id="315"/>
            <p14:sldId id="316"/>
            <p14:sldId id="311"/>
            <p14:sldId id="302"/>
            <p14:sldId id="296"/>
            <p14:sldId id="298"/>
            <p14:sldId id="291"/>
            <p14:sldId id="294"/>
            <p14:sldId id="320"/>
            <p14:sldId id="321"/>
          </p14:sldIdLst>
        </p14:section>
        <p14:section name="Project Overview" id="{087866C3-7028-482C-8D34-6BF5363FBD75}">
          <p14:sldIdLst/>
        </p14:section>
        <p14:section name="Status Update" id="{521DEF98-8796-4632-831A-16252E9A6054}">
          <p14:sldIdLst>
            <p14:sldId id="262"/>
            <p14:sldId id="283"/>
            <p14:sldId id="274"/>
            <p14:sldId id="285"/>
            <p14:sldId id="289"/>
            <p14:sldId id="306"/>
            <p14:sldId id="307"/>
            <p14:sldId id="303"/>
            <p14:sldId id="305"/>
            <p14:sldId id="323"/>
            <p14:sldId id="324"/>
            <p14:sldId id="322"/>
          </p14:sldIdLst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88710" autoAdjust="0"/>
  </p:normalViewPr>
  <p:slideViewPr>
    <p:cSldViewPr>
      <p:cViewPr varScale="1">
        <p:scale>
          <a:sx n="76" d="100"/>
          <a:sy n="76" d="100"/>
        </p:scale>
        <p:origin x="1574" y="67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/>
              <a:t>* If any of</a:t>
            </a:r>
            <a:r>
              <a:rPr lang="en-US" baseline="0" dirty="0"/>
              <a:t> these issues caused a schedule delay or need to be discussed further, include details in next slide.</a:t>
            </a:r>
          </a:p>
          <a:p>
            <a:pPr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b="0" dirty="0"/>
          </a:p>
          <a:p>
            <a:pPr lvl="0"/>
            <a:r>
              <a:rPr lang="en-US" sz="1000" b="0" dirty="0"/>
              <a:t>Right-click on a slide to add sections.</a:t>
            </a:r>
            <a:r>
              <a:rPr lang="en-US" sz="1000" b="0" baseline="0" dirty="0"/>
              <a:t> Sections can help to organize your slides or facilitate collaboration between multiple authors.</a:t>
            </a:r>
            <a:endParaRPr lang="en-US" sz="1000" b="0" dirty="0"/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</a:t>
            </a:r>
            <a:r>
              <a:rPr lang="en-US" sz="10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</a:t>
            </a:r>
            <a:r>
              <a:rPr lang="en-US" sz="1000" baseline="0" dirty="0"/>
              <a:t> </a:t>
            </a:r>
            <a:endParaRPr lang="en-US" sz="1000" dirty="0"/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3B13E7-3301-41A9-B7DA-396F80BA5F0D}" type="datetimeFigureOut">
              <a:rPr lang="en-IN" smtClean="0"/>
              <a:pPr/>
              <a:t>16-11-2020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9C4FC0A-CC69-444D-A661-9BF4F14BA9E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4800" y="304800"/>
            <a:ext cx="6172200" cy="24384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Imprint MT Shadow" panose="04020605060303030202" pitchFamily="82" charset="0"/>
              </a:rPr>
              <a:t>NATIONAL ENVIRO ENGINEERING</a:t>
            </a:r>
            <a:br>
              <a:rPr lang="en-US" sz="3200" b="1" dirty="0">
                <a:solidFill>
                  <a:srgbClr val="00B050"/>
                </a:solidFill>
                <a:latin typeface="Imprint MT Shadow" panose="04020605060303030202" pitchFamily="82" charset="0"/>
              </a:rPr>
            </a:br>
            <a:r>
              <a:rPr lang="en-US" sz="3100" b="1" dirty="0">
                <a:solidFill>
                  <a:srgbClr val="002060"/>
                </a:solidFill>
                <a:latin typeface="Imprint MT Shadow" panose="04020605060303030202" pitchFamily="82" charset="0"/>
              </a:rPr>
              <a:t>PRESENTS</a:t>
            </a:r>
            <a:br>
              <a:rPr lang="en-US" sz="3200" b="1" dirty="0">
                <a:solidFill>
                  <a:srgbClr val="002060"/>
                </a:solidFill>
                <a:latin typeface="Imprint MT Shadow" panose="04020605060303030202" pitchFamily="82" charset="0"/>
              </a:rPr>
            </a:br>
            <a:br>
              <a:rPr lang="en-US" dirty="0"/>
            </a:br>
            <a:r>
              <a:rPr lang="en-US" dirty="0"/>
              <a:t>MODULAR RAIN WATER HARVESTING SYSTEM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0589"/>
            <a:ext cx="9144000" cy="619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hp\Desktop\DEMO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988"/>
            <a:ext cx="9144000" cy="6196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hp\Desktop\DEMO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" y="661988"/>
            <a:ext cx="9829800" cy="5534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988"/>
            <a:ext cx="91440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5735" y="3048001"/>
            <a:ext cx="3352800" cy="15001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Heavy Duty RWH Filter </a:t>
            </a:r>
          </a:p>
          <a:p>
            <a:endParaRPr lang="en-US" dirty="0"/>
          </a:p>
          <a:p>
            <a:r>
              <a:rPr lang="en-US" dirty="0"/>
              <a:t>INR  30000/-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28600"/>
            <a:ext cx="5638800" cy="98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833864"/>
            <a:ext cx="8915400" cy="59436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57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</p:txBody>
      </p:sp>
      <p:sp>
        <p:nvSpPr>
          <p:cNvPr id="26626" name="AutoShape 2" descr="https://f5check.rediff.com/bn/downloadajax.cgi/c7ea3565-13c9-44a0-98f8-5f102191c55d.JPG?login=rcs49&amp;session_id=5L23PK1KSKYUUYAEQ4syktVd5imgGQv1&amp;formname=download&amp;folder=Inbox&amp;file_name=1568099547.S.72084.Z.23552.H.WUFycGl0IFNoYXJtYQBObyBTdWJqZWN0.RU.rfs209,rfs209,817,514.f5-224-160.old&amp;filetype=image/jpeg&amp;els=7f9df4197b21d369300b5baa589647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WhatsApp Image 2019-08-11 at 7.59.15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609600"/>
            <a:ext cx="2819400" cy="556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92F1DA-B738-4C41-80B7-CA85A10E8AF7}"/>
              </a:ext>
            </a:extLst>
          </p:cNvPr>
          <p:cNvSpPr txBox="1"/>
          <p:nvPr/>
        </p:nvSpPr>
        <p:spPr>
          <a:xfrm>
            <a:off x="6096000" y="1219200"/>
            <a:ext cx="2819400" cy="2031325"/>
          </a:xfrm>
          <a:prstGeom prst="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 </a:t>
            </a:r>
            <a:r>
              <a:rPr lang="en-IN" dirty="0" err="1"/>
              <a:t>S</a:t>
            </a:r>
            <a:r>
              <a:rPr lang="en-IN" dirty="0"/>
              <a:t>  Filter </a:t>
            </a:r>
          </a:p>
          <a:p>
            <a:r>
              <a:rPr lang="en-IN" dirty="0"/>
              <a:t>For RWH </a:t>
            </a:r>
          </a:p>
          <a:p>
            <a:r>
              <a:rPr lang="en-IN" dirty="0"/>
              <a:t>Of different Sizes</a:t>
            </a:r>
          </a:p>
          <a:p>
            <a:r>
              <a:rPr lang="en-IN" dirty="0"/>
              <a:t>50 cm/100cm</a:t>
            </a:r>
          </a:p>
          <a:p>
            <a:endParaRPr lang="en-IN" dirty="0"/>
          </a:p>
          <a:p>
            <a:r>
              <a:rPr lang="en-IN" dirty="0"/>
              <a:t> COST INR 20000/-</a:t>
            </a:r>
          </a:p>
          <a:p>
            <a:endParaRPr lang="en-IN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MODULAR RAINWATER HARVESTING SYSTEM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5" y="1828800"/>
            <a:ext cx="7824949" cy="4297363"/>
          </a:xfrm>
        </p:spPr>
      </p:pic>
      <p:sp>
        <p:nvSpPr>
          <p:cNvPr id="4" name="TextBox 3"/>
          <p:cNvSpPr txBox="1"/>
          <p:nvPr/>
        </p:nvSpPr>
        <p:spPr>
          <a:xfrm>
            <a:off x="659525" y="1268996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IS SAFE, EASY TO MAKE AND EASY TO MAINTAIN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DUAL STEP PREFILTRATION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5" y="2609573"/>
            <a:ext cx="8350011" cy="2876827"/>
          </a:xfrm>
        </p:spPr>
      </p:pic>
    </p:spTree>
    <p:extLst>
      <p:ext uri="{BB962C8B-B14F-4D97-AF65-F5344CB8AC3E}">
        <p14:creationId xmlns:p14="http://schemas.microsoft.com/office/powerpoint/2010/main" val="4141964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008313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Modular Plates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5111750" cy="394998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791200" y="1409700"/>
            <a:ext cx="3276600" cy="33147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VOID RATIO: 96.5% </a:t>
            </a:r>
          </a:p>
          <a:p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Traffic Bearing Capacity: 40 tons per </a:t>
            </a:r>
            <a:r>
              <a:rPr lang="en-US" sz="2000" b="1" dirty="0" err="1"/>
              <a:t>sqm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Material used is recycled polypropylene.</a:t>
            </a:r>
          </a:p>
        </p:txBody>
      </p:sp>
    </p:spTree>
    <p:extLst>
      <p:ext uri="{BB962C8B-B14F-4D97-AF65-F5344CB8AC3E}">
        <p14:creationId xmlns:p14="http://schemas.microsoft.com/office/powerpoint/2010/main" val="1315227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dirty="0">
                <a:latin typeface="Arial" charset="0"/>
              </a:rPr>
              <a:t>ABOUT </a:t>
            </a:r>
            <a:r>
              <a:rPr lang="en-US" sz="3200" dirty="0">
                <a:latin typeface="Arial" charset="0"/>
              </a:rPr>
              <a:t>PROPRIETOR </a:t>
            </a:r>
            <a:r>
              <a:rPr lang="cs-CZ" sz="3200" dirty="0">
                <a:latin typeface="Arial" charset="0"/>
              </a:rPr>
              <a:t> OF NEE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648200" cy="4572000"/>
          </a:xfrm>
        </p:spPr>
        <p:txBody>
          <a:bodyPr>
            <a:normAutofit fontScale="77500" lnSpcReduction="20000"/>
          </a:bodyPr>
          <a:lstStyle/>
          <a:p>
            <a:pPr lvl="5" algn="just">
              <a:buFont typeface="Arial"/>
              <a:buChar char="•"/>
            </a:pPr>
            <a:r>
              <a:rPr lang="en-US" sz="1600" dirty="0">
                <a:latin typeface="Arial" charset="0"/>
              </a:rPr>
              <a:t>Mr. R. C Sharma , A Scientist of International Cadre. Attended Training </a:t>
            </a:r>
            <a:r>
              <a:rPr lang="en-US" sz="1600" dirty="0" err="1">
                <a:latin typeface="Arial" charset="0"/>
              </a:rPr>
              <a:t>programmes</a:t>
            </a:r>
            <a:r>
              <a:rPr lang="en-US" sz="1600" dirty="0">
                <a:latin typeface="Arial" charset="0"/>
              </a:rPr>
              <a:t> in the field of Hydrology and </a:t>
            </a:r>
            <a:r>
              <a:rPr lang="en-US" sz="1600" dirty="0" err="1">
                <a:latin typeface="Arial" charset="0"/>
              </a:rPr>
              <a:t>Hydrometerology,rain</a:t>
            </a:r>
            <a:r>
              <a:rPr lang="en-US" sz="1600" dirty="0">
                <a:latin typeface="Arial" charset="0"/>
              </a:rPr>
              <a:t> water harvesting ,at</a:t>
            </a:r>
          </a:p>
          <a:p>
            <a:pPr lvl="5" algn="just">
              <a:buNone/>
            </a:pPr>
            <a:r>
              <a:rPr lang="en-US" sz="1600" dirty="0">
                <a:latin typeface="Arial" charset="0"/>
              </a:rPr>
              <a:t>	</a:t>
            </a:r>
            <a:r>
              <a:rPr lang="en-US" sz="1600" i="1" dirty="0">
                <a:latin typeface="Arial" charset="0"/>
              </a:rPr>
              <a:t>NOOA,USA, &amp; SMHI Sweden </a:t>
            </a:r>
          </a:p>
          <a:p>
            <a:pPr lvl="5" algn="just">
              <a:buFont typeface="Arial"/>
              <a:buChar char="•"/>
            </a:pPr>
            <a:r>
              <a:rPr lang="en-US" sz="1600" dirty="0">
                <a:latin typeface="Arial" charset="0"/>
              </a:rPr>
              <a:t>Served Central Ground water Board , MOWR , GOI for about 35 years </a:t>
            </a:r>
          </a:p>
          <a:p>
            <a:pPr lvl="5" algn="just">
              <a:buFont typeface="Arial"/>
              <a:buChar char="•"/>
            </a:pPr>
            <a:r>
              <a:rPr lang="en-US" sz="1600" dirty="0">
                <a:latin typeface="Arial" charset="0"/>
              </a:rPr>
              <a:t>With vast  experience in hydrology , Hydro-meteorology, Hydro-geology and Rain water harvesting.</a:t>
            </a:r>
          </a:p>
          <a:p>
            <a:pPr lvl="5" algn="just">
              <a:buFont typeface="Arial"/>
              <a:buChar char="•"/>
            </a:pPr>
            <a:r>
              <a:rPr lang="en-US" sz="1600" dirty="0">
                <a:latin typeface="Arial" charset="0"/>
              </a:rPr>
              <a:t>Conducted various Training and Awareness program for all stake holders on water Conservation harvesting for Ground water Recharge &amp; </a:t>
            </a:r>
            <a:r>
              <a:rPr lang="en-US" sz="1600" dirty="0" err="1">
                <a:latin typeface="Arial" charset="0"/>
              </a:rPr>
              <a:t>Augumentation</a:t>
            </a:r>
            <a:r>
              <a:rPr lang="en-US" sz="1600" dirty="0">
                <a:latin typeface="Arial" charset="0"/>
              </a:rPr>
              <a:t>. </a:t>
            </a:r>
          </a:p>
          <a:p>
            <a:pPr lvl="5" algn="just">
              <a:buFont typeface="Arial"/>
              <a:buChar char="•"/>
            </a:pPr>
            <a:r>
              <a:rPr lang="en-US" sz="1600" dirty="0" err="1">
                <a:latin typeface="Arial" charset="0"/>
              </a:rPr>
              <a:t>Piezometer</a:t>
            </a:r>
            <a:r>
              <a:rPr lang="en-US" sz="1600" dirty="0">
                <a:latin typeface="Arial" charset="0"/>
              </a:rPr>
              <a:t> is one of the leading product Launched by  National Enviro engineering</a:t>
            </a:r>
          </a:p>
          <a:p>
            <a:pPr lvl="5" algn="just">
              <a:buFont typeface="Arial"/>
              <a:buChar char="•"/>
            </a:pPr>
            <a:r>
              <a:rPr lang="en-US" sz="1600" dirty="0">
                <a:latin typeface="Arial" charset="0"/>
              </a:rPr>
              <a:t>Now working as consultant of water resource management in Pan India </a:t>
            </a:r>
          </a:p>
          <a:p>
            <a:pPr lvl="5" algn="just">
              <a:buFont typeface="Wingdings" pitchFamily="2" charset="2"/>
              <a:buChar char="v"/>
            </a:pPr>
            <a:r>
              <a:rPr lang="en-US" sz="1600" dirty="0">
                <a:latin typeface="Arial" charset="0"/>
              </a:rPr>
              <a:t>Sole proprietor “National Enviro Engineering “.A leading Company in the field of Water Resources Management </a:t>
            </a:r>
          </a:p>
          <a:p>
            <a:pPr lvl="5" algn="just">
              <a:buFont typeface="Wingdings" pitchFamily="2" charset="2"/>
              <a:buChar char="v"/>
            </a:pPr>
            <a:r>
              <a:rPr lang="en-US" sz="1600" dirty="0">
                <a:latin typeface="Arial" charset="0"/>
              </a:rPr>
              <a:t>Association with Leading NGOs, WAPCOS etc.</a:t>
            </a:r>
          </a:p>
          <a:p>
            <a:pPr marL="2286000" lvl="5" indent="0">
              <a:buNone/>
            </a:pPr>
            <a:endParaRPr lang="en-US" dirty="0">
              <a:latin typeface="Arial" charset="0"/>
            </a:endParaRPr>
          </a:p>
          <a:p>
            <a:pPr marL="2286000" lvl="5" indent="0"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5" name="Picture 4" descr="C:\Users\hp\Pictures\rc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9623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664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0201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Modular System advantage </a:t>
            </a:r>
            <a:br>
              <a:rPr lang="en-US" dirty="0"/>
            </a:br>
            <a:r>
              <a:rPr lang="en-US" dirty="0"/>
              <a:t>				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Polymer as strong as metal.</a:t>
            </a:r>
          </a:p>
          <a:p>
            <a:r>
              <a:rPr lang="en-US" dirty="0"/>
              <a:t>Eco friendly, qualifies for getting carbon credits.</a:t>
            </a:r>
          </a:p>
          <a:p>
            <a:r>
              <a:rPr lang="en-US" dirty="0"/>
              <a:t>Can be used for any type of landscaping.</a:t>
            </a:r>
          </a:p>
          <a:p>
            <a:r>
              <a:rPr lang="en-US" dirty="0"/>
              <a:t>Low maintenance cost.</a:t>
            </a:r>
          </a:p>
          <a:p>
            <a:r>
              <a:rPr lang="en-US" dirty="0"/>
              <a:t>Time saving in installation.</a:t>
            </a:r>
          </a:p>
          <a:p>
            <a:r>
              <a:rPr lang="en-US" dirty="0"/>
              <a:t>Easy to expand and relocate according to new site plans.</a:t>
            </a:r>
          </a:p>
          <a:p>
            <a:r>
              <a:rPr lang="en-US" dirty="0"/>
              <a:t>Long life of 100+ years.</a:t>
            </a:r>
          </a:p>
          <a:p>
            <a:r>
              <a:rPr lang="en-US" dirty="0"/>
              <a:t>Clog free, safe and highly load bearing.</a:t>
            </a:r>
          </a:p>
          <a:p>
            <a:r>
              <a:rPr lang="en-US" dirty="0"/>
              <a:t>Strong structural design.</a:t>
            </a:r>
          </a:p>
          <a:p>
            <a:r>
              <a:rPr lang="en-US" dirty="0"/>
              <a:t>Provides an ecologically sustainable storm water system.</a:t>
            </a:r>
          </a:p>
          <a:p>
            <a:r>
              <a:rPr lang="en-US" dirty="0"/>
              <a:t>Reduces polluted </a:t>
            </a:r>
            <a:r>
              <a:rPr lang="en-US" dirty="0" err="1"/>
              <a:t>stormwater</a:t>
            </a:r>
            <a:r>
              <a:rPr lang="en-US" dirty="0"/>
              <a:t> runoff.</a:t>
            </a:r>
          </a:p>
          <a:p>
            <a:r>
              <a:rPr lang="en-US" dirty="0"/>
              <a:t>Accident free, qualifies for LEED/Green Ratings.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17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06456"/>
              </p:ext>
            </p:extLst>
          </p:nvPr>
        </p:nvGraphicFramePr>
        <p:xfrm>
          <a:off x="304800" y="607291"/>
          <a:ext cx="8305800" cy="967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9468700" imgH="11601385" progId="Word.Document.8">
                  <p:embed/>
                </p:oleObj>
              </mc:Choice>
              <mc:Fallback>
                <p:oleObj name="Document" r:id="rId3" imgW="9468700" imgH="11601385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7291"/>
                        <a:ext cx="8305800" cy="9679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61082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esktop\PZ 2019\V Wire Screen M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3152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65532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Furaat System </a:t>
            </a:r>
            <a:r>
              <a:rPr lang="en-US" dirty="0">
                <a:sym typeface="Wingdings" pitchFamily="2" charset="2"/>
              </a:rPr>
              <a:t>Primary &amp; Secondary for Surface Water Pre-Cast </a:t>
            </a:r>
            <a:r>
              <a:rPr lang="en-US" dirty="0" err="1">
                <a:sym typeface="Wingdings" pitchFamily="2" charset="2"/>
              </a:rPr>
              <a:t>Cpncrete</a:t>
            </a:r>
            <a:r>
              <a:rPr lang="en-US" dirty="0">
                <a:sym typeface="Wingdings" pitchFamily="2" charset="2"/>
              </a:rPr>
              <a:t> RWH System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2296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Furaat </a:t>
            </a:r>
            <a:r>
              <a:rPr lang="en-US" sz="1600" dirty="0" err="1"/>
              <a:t>SystemInstallaed</a:t>
            </a:r>
            <a:r>
              <a:rPr lang="en-US" sz="1600" dirty="0"/>
              <a:t> at Chandigarh University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251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762000"/>
            <a:ext cx="2514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371600"/>
            <a:ext cx="2819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LEVEL SOUNDER/ELECTROMEGNETIC WATER FLOW METER/PIEZOMETER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6506"/>
            <a:ext cx="2895600" cy="342609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4384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0" y="2514600"/>
            <a:ext cx="2603500" cy="3276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CLIENTS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981200"/>
            <a:ext cx="3200400" cy="41529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3500" b="1" u="sng" dirty="0">
                <a:solidFill>
                  <a:srgbClr val="FF0000"/>
                </a:solidFill>
              </a:rPr>
              <a:t>Installation Of </a:t>
            </a:r>
            <a:r>
              <a:rPr lang="en-US" sz="3500" b="1" u="sng" dirty="0" err="1">
                <a:solidFill>
                  <a:srgbClr val="FF0000"/>
                </a:solidFill>
              </a:rPr>
              <a:t>Piezometer</a:t>
            </a:r>
            <a:endParaRPr lang="en-US" sz="3500" b="1" u="sng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Modern Eco. Township (Reliance): </a:t>
            </a:r>
            <a:r>
              <a:rPr lang="en-US" sz="1800" dirty="0" err="1"/>
              <a:t>Jhahjjar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Ultrrech</a:t>
            </a:r>
            <a:r>
              <a:rPr lang="en-US" sz="1800" dirty="0"/>
              <a:t> Cement Ltd ,</a:t>
            </a:r>
            <a:r>
              <a:rPr lang="en-US" sz="1800" dirty="0" err="1"/>
              <a:t>Jhajjar</a:t>
            </a:r>
            <a:r>
              <a:rPr lang="en-US" sz="1800" dirty="0"/>
              <a:t> ,</a:t>
            </a:r>
            <a:r>
              <a:rPr lang="en-US" sz="1800" dirty="0" err="1"/>
              <a:t>Panipat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Dabur</a:t>
            </a:r>
            <a:r>
              <a:rPr lang="en-US" sz="1800" dirty="0"/>
              <a:t> India Pvt. Ltd –Rajasthan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Walmart</a:t>
            </a:r>
            <a:r>
              <a:rPr lang="en-US" sz="1800" dirty="0"/>
              <a:t>-Raipur &amp; Bhopal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Thaper</a:t>
            </a:r>
            <a:r>
              <a:rPr lang="en-US" sz="1800" dirty="0"/>
              <a:t> University –</a:t>
            </a:r>
            <a:r>
              <a:rPr lang="en-US" sz="1800" dirty="0" err="1"/>
              <a:t>Pb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Knitpro</a:t>
            </a:r>
            <a:r>
              <a:rPr lang="en-US" sz="1800" dirty="0"/>
              <a:t>-UP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Molson Coors-</a:t>
            </a:r>
            <a:r>
              <a:rPr lang="en-US" sz="1800" dirty="0" err="1"/>
              <a:t>Pb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Krish</a:t>
            </a:r>
            <a:r>
              <a:rPr lang="en-US" sz="1800" dirty="0"/>
              <a:t> Group-Haryana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Eco-</a:t>
            </a:r>
            <a:r>
              <a:rPr lang="en-US" sz="1800" dirty="0" err="1"/>
              <a:t>Paryavarn</a:t>
            </a:r>
            <a:r>
              <a:rPr lang="en-US" sz="1800" dirty="0"/>
              <a:t>-</a:t>
            </a:r>
            <a:r>
              <a:rPr lang="en-US" sz="1800" dirty="0" err="1"/>
              <a:t>Mohalli</a:t>
            </a:r>
            <a:r>
              <a:rPr lang="en-US" sz="1800" dirty="0"/>
              <a:t> (</a:t>
            </a:r>
            <a:r>
              <a:rPr lang="en-US" sz="1800" dirty="0" err="1"/>
              <a:t>Pb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Sonhira</a:t>
            </a:r>
            <a:r>
              <a:rPr lang="en-US" sz="1800" dirty="0"/>
              <a:t> </a:t>
            </a:r>
            <a:r>
              <a:rPr lang="en-US" sz="1800" dirty="0" err="1"/>
              <a:t>SsahakariSakharKLtd</a:t>
            </a:r>
            <a:r>
              <a:rPr lang="en-US" sz="1800" dirty="0"/>
              <a:t>.-Kolhapur (</a:t>
            </a:r>
            <a:r>
              <a:rPr lang="en-US" sz="1800" dirty="0" err="1"/>
              <a:t>Mah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Eco-tech –</a:t>
            </a:r>
            <a:r>
              <a:rPr lang="en-US" sz="1800" dirty="0" err="1"/>
              <a:t>Guwahatti</a:t>
            </a:r>
            <a:r>
              <a:rPr lang="en-US" sz="1800" dirty="0"/>
              <a:t>(Assam)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Chandigarh University-</a:t>
            </a:r>
            <a:r>
              <a:rPr lang="en-US" sz="1800" dirty="0" err="1"/>
              <a:t>Kharar,Pb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Goodluck</a:t>
            </a:r>
            <a:r>
              <a:rPr lang="en-US" sz="1800" dirty="0"/>
              <a:t> India Pvt. Lt.-UP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Oeroi</a:t>
            </a:r>
            <a:r>
              <a:rPr lang="en-US" sz="1800" dirty="0"/>
              <a:t> Hotel –Agra(UP)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Regency Hotel-(UP)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S </a:t>
            </a:r>
            <a:r>
              <a:rPr lang="en-US" sz="1800" dirty="0" err="1"/>
              <a:t>S</a:t>
            </a:r>
            <a:r>
              <a:rPr lang="en-US" sz="1800" dirty="0"/>
              <a:t> </a:t>
            </a:r>
            <a:r>
              <a:rPr lang="en-US" sz="1800" dirty="0" err="1"/>
              <a:t>Bevarages</a:t>
            </a:r>
            <a:r>
              <a:rPr lang="en-US" sz="1800" dirty="0"/>
              <a:t>-Haryana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Unitd</a:t>
            </a:r>
            <a:r>
              <a:rPr lang="en-US" sz="1800" dirty="0"/>
              <a:t> Breweries-Patna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Sahu</a:t>
            </a:r>
            <a:r>
              <a:rPr lang="en-US" sz="1800" dirty="0"/>
              <a:t> </a:t>
            </a:r>
            <a:r>
              <a:rPr lang="en-US" sz="1800" dirty="0" err="1"/>
              <a:t>Sk-Kagal</a:t>
            </a:r>
            <a:r>
              <a:rPr lang="en-US" sz="1800" dirty="0"/>
              <a:t>(Maharashtra)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Shree </a:t>
            </a:r>
            <a:r>
              <a:rPr lang="en-US" sz="1800" dirty="0" err="1"/>
              <a:t>Chattarpati</a:t>
            </a:r>
            <a:r>
              <a:rPr lang="en-US" sz="1800" dirty="0"/>
              <a:t> SSSK-</a:t>
            </a:r>
            <a:r>
              <a:rPr lang="en-US" sz="1800" dirty="0" err="1"/>
              <a:t>Kagal</a:t>
            </a:r>
            <a:r>
              <a:rPr lang="en-US" sz="1800" dirty="0"/>
              <a:t>(</a:t>
            </a:r>
            <a:r>
              <a:rPr lang="en-US" sz="1800" dirty="0" err="1"/>
              <a:t>Mah</a:t>
            </a:r>
            <a:r>
              <a:rPr lang="en-US" sz="1800" dirty="0"/>
              <a:t>.)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Cheema</a:t>
            </a:r>
            <a:r>
              <a:rPr lang="en-US" sz="1800" dirty="0"/>
              <a:t> Boilers Ltd-</a:t>
            </a:r>
            <a:r>
              <a:rPr lang="en-US" sz="1800" dirty="0" err="1"/>
              <a:t>Kharar</a:t>
            </a:r>
            <a:r>
              <a:rPr lang="en-US" sz="1800" dirty="0"/>
              <a:t> (</a:t>
            </a:r>
            <a:r>
              <a:rPr lang="en-US" sz="1800" dirty="0" err="1"/>
              <a:t>Pb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410200" y="2247900"/>
            <a:ext cx="2895600" cy="3886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/>
              <a:t>GSK –Patiala (</a:t>
            </a:r>
            <a:r>
              <a:rPr lang="en-US" sz="1800" dirty="0" err="1"/>
              <a:t>Pb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PZ.Endurance</a:t>
            </a:r>
            <a:r>
              <a:rPr lang="en-US" sz="1800" dirty="0"/>
              <a:t> </a:t>
            </a:r>
            <a:r>
              <a:rPr lang="en-US" sz="1800" dirty="0" err="1"/>
              <a:t>Tec.Ruderpur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PZ.Advik</a:t>
            </a:r>
            <a:r>
              <a:rPr lang="en-US" sz="1800" dirty="0"/>
              <a:t> Tech </a:t>
            </a:r>
            <a:r>
              <a:rPr lang="en-US" sz="1800" dirty="0" err="1"/>
              <a:t>Ruderpur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PZ.MMT </a:t>
            </a:r>
            <a:r>
              <a:rPr lang="en-US" sz="1800" dirty="0" err="1"/>
              <a:t>Ruderpur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PZ.Aggarwal</a:t>
            </a:r>
            <a:r>
              <a:rPr lang="en-US" sz="1800" dirty="0"/>
              <a:t> gas </a:t>
            </a:r>
            <a:r>
              <a:rPr lang="en-US" sz="1800" dirty="0" err="1"/>
              <a:t>Ruderpur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Sunphatma</a:t>
            </a:r>
            <a:r>
              <a:rPr lang="en-US" sz="1800" dirty="0"/>
              <a:t> Sikkim/</a:t>
            </a:r>
            <a:r>
              <a:rPr lang="en-US" sz="1800" dirty="0" err="1"/>
              <a:t>Guwahati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Others</a:t>
            </a:r>
          </a:p>
          <a:p>
            <a:pPr>
              <a:buFont typeface="Wingdings" pitchFamily="2" charset="2"/>
              <a:buChar char="§"/>
            </a:pPr>
            <a:r>
              <a:rPr lang="en-US" sz="1800" b="1" u="sng" dirty="0">
                <a:solidFill>
                  <a:srgbClr val="FF0000"/>
                </a:solidFill>
              </a:rPr>
              <a:t>RWH Through Polymer Technology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Ebro India Pvt. Ltd.-Haryana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Hero </a:t>
            </a:r>
            <a:r>
              <a:rPr lang="en-US" sz="1800" b="1" dirty="0" err="1"/>
              <a:t>Motocorp</a:t>
            </a:r>
            <a:r>
              <a:rPr lang="en-US" sz="1800" b="1" dirty="0"/>
              <a:t>-UP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Endurance Tech-UK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err="1"/>
              <a:t>Eicher</a:t>
            </a:r>
            <a:r>
              <a:rPr lang="en-US" sz="1800" b="1" dirty="0"/>
              <a:t> Polaris –</a:t>
            </a:r>
            <a:r>
              <a:rPr lang="en-US" sz="1800" b="1" dirty="0" err="1"/>
              <a:t>Kukas,Rajasthan</a:t>
            </a:r>
            <a:endParaRPr lang="en-US" sz="1800" b="1" dirty="0"/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Chandigarh University-</a:t>
            </a:r>
            <a:r>
              <a:rPr lang="en-US" sz="1800" b="1" dirty="0" err="1"/>
              <a:t>Kharar</a:t>
            </a:r>
            <a:r>
              <a:rPr lang="en-US" sz="1800" b="1" dirty="0"/>
              <a:t> (</a:t>
            </a:r>
            <a:r>
              <a:rPr lang="en-US" sz="1800" b="1" dirty="0" err="1"/>
              <a:t>Pb</a:t>
            </a:r>
            <a:r>
              <a:rPr lang="en-US" sz="18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HIL Ltd-</a:t>
            </a:r>
            <a:r>
              <a:rPr lang="en-US" sz="1800" b="1" dirty="0" err="1"/>
              <a:t>Jaunpur</a:t>
            </a:r>
            <a:r>
              <a:rPr lang="en-US" sz="1800" b="1" dirty="0"/>
              <a:t> (UP)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err="1"/>
              <a:t>Cheema</a:t>
            </a:r>
            <a:r>
              <a:rPr lang="en-US" sz="1800" b="1" dirty="0"/>
              <a:t> Boilers Ltd-</a:t>
            </a:r>
            <a:r>
              <a:rPr lang="en-US" sz="1800" b="1" dirty="0" err="1"/>
              <a:t>Kharar</a:t>
            </a:r>
            <a:r>
              <a:rPr lang="en-US" sz="1800" b="1" dirty="0"/>
              <a:t> (</a:t>
            </a:r>
            <a:r>
              <a:rPr lang="en-US" sz="1800" b="1" dirty="0" err="1"/>
              <a:t>Pb</a:t>
            </a:r>
            <a:r>
              <a:rPr lang="en-US" sz="18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UAL –</a:t>
            </a:r>
            <a:r>
              <a:rPr lang="en-US" sz="1800" b="1" dirty="0" err="1"/>
              <a:t>Dhinkanal</a:t>
            </a:r>
            <a:r>
              <a:rPr lang="en-US" sz="1800" b="1" dirty="0"/>
              <a:t> (</a:t>
            </a:r>
            <a:r>
              <a:rPr lang="en-US" sz="1800" b="1" dirty="0" err="1"/>
              <a:t>Odisha</a:t>
            </a:r>
            <a:r>
              <a:rPr lang="en-US" sz="18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Tube Product Of India PB</a:t>
            </a:r>
          </a:p>
          <a:p>
            <a:pPr>
              <a:buFont typeface="Wingdings" pitchFamily="2" charset="2"/>
              <a:buChar char="§"/>
            </a:pPr>
            <a:endParaRPr lang="en-US" sz="18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CLIENTS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981200"/>
            <a:ext cx="3200400" cy="41529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3500" b="1" u="sng" dirty="0">
                <a:solidFill>
                  <a:srgbClr val="FF0000"/>
                </a:solidFill>
              </a:rPr>
              <a:t>Installation Of </a:t>
            </a:r>
            <a:r>
              <a:rPr lang="en-US" sz="3500" b="1" u="sng" dirty="0" err="1">
                <a:solidFill>
                  <a:srgbClr val="FF0000"/>
                </a:solidFill>
              </a:rPr>
              <a:t>Piezometer</a:t>
            </a:r>
            <a:endParaRPr lang="en-US" sz="3500" b="1" u="sng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Modern Eco. Township (Reliance): </a:t>
            </a:r>
            <a:r>
              <a:rPr lang="en-US" sz="1800" dirty="0" err="1"/>
              <a:t>Jhahjjar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Ultrrech</a:t>
            </a:r>
            <a:r>
              <a:rPr lang="en-US" sz="1800" dirty="0"/>
              <a:t> Cement Ltd ,</a:t>
            </a:r>
            <a:r>
              <a:rPr lang="en-US" sz="1800" dirty="0" err="1"/>
              <a:t>Jhajjar</a:t>
            </a:r>
            <a:r>
              <a:rPr lang="en-US" sz="1800" dirty="0"/>
              <a:t> ,</a:t>
            </a:r>
            <a:r>
              <a:rPr lang="en-US" sz="1800" dirty="0" err="1"/>
              <a:t>Panipat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Dabur</a:t>
            </a:r>
            <a:r>
              <a:rPr lang="en-US" sz="1800" dirty="0"/>
              <a:t> India Pvt. Ltd –Rajasthan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Walmart</a:t>
            </a:r>
            <a:r>
              <a:rPr lang="en-US" sz="1800" dirty="0"/>
              <a:t>-Raipur &amp; Bhopal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Thaper</a:t>
            </a:r>
            <a:r>
              <a:rPr lang="en-US" sz="1800" dirty="0"/>
              <a:t> University –</a:t>
            </a:r>
            <a:r>
              <a:rPr lang="en-US" sz="1800" dirty="0" err="1"/>
              <a:t>Pb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Knitpro</a:t>
            </a:r>
            <a:r>
              <a:rPr lang="en-US" sz="1800" dirty="0"/>
              <a:t>-UP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Molson Coors-</a:t>
            </a:r>
            <a:r>
              <a:rPr lang="en-US" sz="1800" dirty="0" err="1"/>
              <a:t>Pb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Krish</a:t>
            </a:r>
            <a:r>
              <a:rPr lang="en-US" sz="1800" dirty="0"/>
              <a:t> Group-Haryana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Eco-</a:t>
            </a:r>
            <a:r>
              <a:rPr lang="en-US" sz="1800" dirty="0" err="1"/>
              <a:t>Paryavarn</a:t>
            </a:r>
            <a:r>
              <a:rPr lang="en-US" sz="1800" dirty="0"/>
              <a:t>-</a:t>
            </a:r>
            <a:r>
              <a:rPr lang="en-US" sz="1800" dirty="0" err="1"/>
              <a:t>Mohalli</a:t>
            </a:r>
            <a:r>
              <a:rPr lang="en-US" sz="1800" dirty="0"/>
              <a:t> (</a:t>
            </a:r>
            <a:r>
              <a:rPr lang="en-US" sz="1800" dirty="0" err="1"/>
              <a:t>Pb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Sonhira</a:t>
            </a:r>
            <a:r>
              <a:rPr lang="en-US" sz="1800" dirty="0"/>
              <a:t> </a:t>
            </a:r>
            <a:r>
              <a:rPr lang="en-US" sz="1800" dirty="0" err="1"/>
              <a:t>SsahakariSakharKLtd</a:t>
            </a:r>
            <a:r>
              <a:rPr lang="en-US" sz="1800" dirty="0"/>
              <a:t>.-Kolhapur (</a:t>
            </a:r>
            <a:r>
              <a:rPr lang="en-US" sz="1800" dirty="0" err="1"/>
              <a:t>Mah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Eco-tech –</a:t>
            </a:r>
            <a:r>
              <a:rPr lang="en-US" sz="1800" dirty="0" err="1"/>
              <a:t>Guwahatti</a:t>
            </a:r>
            <a:r>
              <a:rPr lang="en-US" sz="1800" dirty="0"/>
              <a:t>(Assam)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Chandigarh University-</a:t>
            </a:r>
            <a:r>
              <a:rPr lang="en-US" sz="1800" dirty="0" err="1"/>
              <a:t>Kharar,Pb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Goodluck</a:t>
            </a:r>
            <a:r>
              <a:rPr lang="en-US" sz="1800" dirty="0"/>
              <a:t> India Pvt. Lt.-UP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Oeroi</a:t>
            </a:r>
            <a:r>
              <a:rPr lang="en-US" sz="1800" dirty="0"/>
              <a:t> Hotel –Agra(UP)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Regency Hotel-(UP)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S </a:t>
            </a:r>
            <a:r>
              <a:rPr lang="en-US" sz="1800" dirty="0" err="1"/>
              <a:t>S</a:t>
            </a:r>
            <a:r>
              <a:rPr lang="en-US" sz="1800" dirty="0"/>
              <a:t> </a:t>
            </a:r>
            <a:r>
              <a:rPr lang="en-US" sz="1800" dirty="0" err="1"/>
              <a:t>Bevarages</a:t>
            </a:r>
            <a:r>
              <a:rPr lang="en-US" sz="1800" dirty="0"/>
              <a:t>-Haryana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Unitd</a:t>
            </a:r>
            <a:r>
              <a:rPr lang="en-US" sz="1800" dirty="0"/>
              <a:t> Breweries-Patna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Sahu</a:t>
            </a:r>
            <a:r>
              <a:rPr lang="en-US" sz="1800" dirty="0"/>
              <a:t> </a:t>
            </a:r>
            <a:r>
              <a:rPr lang="en-US" sz="1800" dirty="0" err="1"/>
              <a:t>Sk-Kagal</a:t>
            </a:r>
            <a:r>
              <a:rPr lang="en-US" sz="1800" dirty="0"/>
              <a:t>(Maharashtra)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Shree </a:t>
            </a:r>
            <a:r>
              <a:rPr lang="en-US" sz="1800" dirty="0" err="1"/>
              <a:t>Chattarpati</a:t>
            </a:r>
            <a:r>
              <a:rPr lang="en-US" sz="1800" dirty="0"/>
              <a:t> SSSK-</a:t>
            </a:r>
            <a:r>
              <a:rPr lang="en-US" sz="1800" dirty="0" err="1"/>
              <a:t>Kagal</a:t>
            </a:r>
            <a:r>
              <a:rPr lang="en-US" sz="1800" dirty="0"/>
              <a:t>(</a:t>
            </a:r>
            <a:r>
              <a:rPr lang="en-US" sz="1800" dirty="0" err="1"/>
              <a:t>Mah</a:t>
            </a:r>
            <a:r>
              <a:rPr lang="en-US" sz="1800" dirty="0"/>
              <a:t>.)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Cheema</a:t>
            </a:r>
            <a:r>
              <a:rPr lang="en-US" sz="1800" dirty="0"/>
              <a:t> Boilers Ltd-</a:t>
            </a:r>
            <a:r>
              <a:rPr lang="en-US" sz="1800" dirty="0" err="1"/>
              <a:t>Kharar</a:t>
            </a:r>
            <a:r>
              <a:rPr lang="en-US" sz="1800" dirty="0"/>
              <a:t> (</a:t>
            </a:r>
            <a:r>
              <a:rPr lang="en-US" sz="1800" dirty="0" err="1"/>
              <a:t>Pb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410200" y="2247900"/>
            <a:ext cx="2895600" cy="3886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/>
              <a:t>GSK –Patiala (</a:t>
            </a:r>
            <a:r>
              <a:rPr lang="en-US" sz="1800" dirty="0" err="1"/>
              <a:t>Pb</a:t>
            </a:r>
            <a:r>
              <a:rPr lang="en-US" sz="18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PZ.Endurance</a:t>
            </a:r>
            <a:r>
              <a:rPr lang="en-US" sz="1800" dirty="0"/>
              <a:t> </a:t>
            </a:r>
            <a:r>
              <a:rPr lang="en-US" sz="1800" dirty="0" err="1"/>
              <a:t>Tec.Ruderpur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PZ.Advik</a:t>
            </a:r>
            <a:r>
              <a:rPr lang="en-US" sz="1800" dirty="0"/>
              <a:t> Tech </a:t>
            </a:r>
            <a:r>
              <a:rPr lang="en-US" sz="1800" dirty="0" err="1"/>
              <a:t>Ruderpur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PZ.MMT </a:t>
            </a:r>
            <a:r>
              <a:rPr lang="en-US" sz="1800" dirty="0" err="1"/>
              <a:t>Ruderpur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PZ.Aggarwal</a:t>
            </a:r>
            <a:r>
              <a:rPr lang="en-US" sz="1800" dirty="0"/>
              <a:t> gas </a:t>
            </a:r>
            <a:r>
              <a:rPr lang="en-US" sz="1800" dirty="0" err="1"/>
              <a:t>Ruderpur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 err="1"/>
              <a:t>Sunphatma</a:t>
            </a:r>
            <a:r>
              <a:rPr lang="en-US" sz="1800" dirty="0"/>
              <a:t> Sikkim/</a:t>
            </a:r>
            <a:r>
              <a:rPr lang="en-US" sz="1800" dirty="0" err="1"/>
              <a:t>Guwahati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Others</a:t>
            </a:r>
          </a:p>
          <a:p>
            <a:pPr>
              <a:buFont typeface="Wingdings" pitchFamily="2" charset="2"/>
              <a:buChar char="§"/>
            </a:pPr>
            <a:r>
              <a:rPr lang="en-US" sz="1800" b="1" u="sng" dirty="0">
                <a:solidFill>
                  <a:srgbClr val="FF0000"/>
                </a:solidFill>
              </a:rPr>
              <a:t>RWH Through Polymer Technology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Ebro India Pvt. Ltd.-Haryana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Hero </a:t>
            </a:r>
            <a:r>
              <a:rPr lang="en-US" sz="1800" b="1" dirty="0" err="1"/>
              <a:t>Motocorp</a:t>
            </a:r>
            <a:r>
              <a:rPr lang="en-US" sz="1800" b="1" dirty="0"/>
              <a:t>-UP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Endurance Tech-UK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err="1"/>
              <a:t>Eicher</a:t>
            </a:r>
            <a:r>
              <a:rPr lang="en-US" sz="1800" b="1" dirty="0"/>
              <a:t> Polaris –</a:t>
            </a:r>
            <a:r>
              <a:rPr lang="en-US" sz="1800" b="1" dirty="0" err="1"/>
              <a:t>Kukas,Rajasthan</a:t>
            </a:r>
            <a:endParaRPr lang="en-US" sz="1800" b="1" dirty="0"/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Chandigarh University-</a:t>
            </a:r>
            <a:r>
              <a:rPr lang="en-US" sz="1800" b="1" dirty="0" err="1"/>
              <a:t>Kharar</a:t>
            </a:r>
            <a:r>
              <a:rPr lang="en-US" sz="1800" b="1" dirty="0"/>
              <a:t> (</a:t>
            </a:r>
            <a:r>
              <a:rPr lang="en-US" sz="1800" b="1" dirty="0" err="1"/>
              <a:t>Pb</a:t>
            </a:r>
            <a:r>
              <a:rPr lang="en-US" sz="18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HIL Ltd-</a:t>
            </a:r>
            <a:r>
              <a:rPr lang="en-US" sz="1800" b="1" dirty="0" err="1"/>
              <a:t>Jaunpur</a:t>
            </a:r>
            <a:r>
              <a:rPr lang="en-US" sz="1800" b="1" dirty="0"/>
              <a:t> (UP)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err="1"/>
              <a:t>Cheema</a:t>
            </a:r>
            <a:r>
              <a:rPr lang="en-US" sz="1800" b="1" dirty="0"/>
              <a:t> Boilers Ltd-</a:t>
            </a:r>
            <a:r>
              <a:rPr lang="en-US" sz="1800" b="1" dirty="0" err="1"/>
              <a:t>Kharar</a:t>
            </a:r>
            <a:r>
              <a:rPr lang="en-US" sz="1800" b="1" dirty="0"/>
              <a:t> (</a:t>
            </a:r>
            <a:r>
              <a:rPr lang="en-US" sz="1800" b="1" dirty="0" err="1"/>
              <a:t>Pb</a:t>
            </a:r>
            <a:r>
              <a:rPr lang="en-US" sz="18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UAL –</a:t>
            </a:r>
            <a:r>
              <a:rPr lang="en-US" sz="1800" b="1" dirty="0" err="1"/>
              <a:t>Dhinkanal</a:t>
            </a:r>
            <a:r>
              <a:rPr lang="en-US" sz="1800" b="1" dirty="0"/>
              <a:t> (</a:t>
            </a:r>
            <a:r>
              <a:rPr lang="en-US" sz="1800" b="1" dirty="0" err="1"/>
              <a:t>Odisha</a:t>
            </a:r>
            <a:r>
              <a:rPr lang="en-US" sz="1800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/>
              <a:t>Tube Product Of India PB</a:t>
            </a:r>
          </a:p>
          <a:p>
            <a:pPr>
              <a:buFont typeface="Wingdings" pitchFamily="2" charset="2"/>
              <a:buChar char="§"/>
            </a:pPr>
            <a:endParaRPr lang="en-US" sz="18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685800"/>
            <a:ext cx="8915400" cy="59436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685801"/>
            <a:ext cx="76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STRESS ON GROUND WATER</a:t>
            </a:r>
          </a:p>
          <a:p>
            <a:r>
              <a:rPr lang="en-US" sz="2000" b="1" i="1" u="sng" dirty="0"/>
              <a:t>(Possible Solutions</a:t>
            </a:r>
            <a:r>
              <a:rPr lang="en-US" sz="2000" b="1" u="sng" dirty="0"/>
              <a:t>)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Shifting of ground water </a:t>
            </a:r>
            <a:r>
              <a:rPr lang="en-US" sz="2000" dirty="0" err="1"/>
              <a:t>pumpage</a:t>
            </a:r>
            <a:r>
              <a:rPr lang="en-US" sz="2000" dirty="0"/>
              <a:t> from the center of the cities to flood plain areas having proven capabilities of sustaining high yielding tube wells wherever possible,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Recycling and reuse of water,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Dual water supply systems for drinking and other domestic uses,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Roof Top Rainwater Harvesting and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Regulatory measures through proper pricing and metering of water supplied.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Artificial recharge to Ground Water</a:t>
            </a:r>
          </a:p>
          <a:p>
            <a:r>
              <a:rPr lang="en-US" sz="2000" b="1" dirty="0"/>
              <a:t> “Any procedure, which introduces water in a pervious stratum”.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1143000"/>
            <a:ext cx="8915400" cy="54864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7696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ADVANTAGES OF ARTIFICIAL RECHARGE</a:t>
            </a:r>
          </a:p>
          <a:p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Subsurface storage space is available free of cost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Evaporation losses are negligible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Quality improvement by infiltration through the permeable media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Biological purity is very high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It has no adverse social impacts such as displacement of population, loss of scarce agricultural land etc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It is environment friendly, controls soil erosion and flood and provides sufficient soil moisture even during summer months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It provides a natural distribution system between recharge and discharge points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Results in energy saving due to reduction in suction and delivery head as a result of rise in water levels</a:t>
            </a:r>
            <a:r>
              <a:rPr lang="en-US" sz="2000" b="1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1143000"/>
            <a:ext cx="8915400" cy="54864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7696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IMPLEMENTATION OF ARTIFICIAL RECHARGE SCHEMES </a:t>
            </a:r>
          </a:p>
          <a:p>
            <a:endParaRPr lang="en-US" sz="2000" b="1" u="sng" dirty="0"/>
          </a:p>
          <a:p>
            <a:r>
              <a:rPr lang="en-US" sz="2000" i="1" dirty="0"/>
              <a:t>Successful implementation of artificial recharge schemes will essentially involve the following major components 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Assessment of source water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Planning of recharge structures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Finalisation</a:t>
            </a:r>
            <a:r>
              <a:rPr lang="en-US" sz="2000" dirty="0"/>
              <a:t> of specific techniques and designs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Monitoring and impact assessment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Financial and economic evaluation 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Operation and maintenance.</a:t>
            </a:r>
          </a:p>
          <a:p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1143000"/>
            <a:ext cx="8915400" cy="54864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7696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CO-EFFICIENT OF RUNOFF</a:t>
            </a:r>
          </a:p>
          <a:p>
            <a:r>
              <a:rPr lang="en-US" b="1" u="sng" dirty="0"/>
              <a:t>(For </a:t>
            </a:r>
            <a:r>
              <a:rPr lang="en-US" b="1" u="sng" dirty="0" err="1"/>
              <a:t>comptation</a:t>
            </a:r>
            <a:r>
              <a:rPr lang="en-US" b="1" u="sng" dirty="0"/>
              <a:t> of rainfall-runoff availability)</a:t>
            </a:r>
          </a:p>
          <a:p>
            <a:endParaRPr lang="en-US" sz="2000" b="1" u="sng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Urban Residential                       : 0.3 - 0.5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Forests                                           : 0.05 - 0.2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Commercial &amp; Industrial          : 0.9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Parks, farms, Pastures                : 0.05 - 0.3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Asphalt or concrete pavement  : 0.85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GI Sheet :0.9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Asbestos :0.8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Tiled        :0.75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Concrete :0.7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1143000"/>
            <a:ext cx="8915400" cy="54864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ARTIFICIAL RECHARGE TECHNIQUES -</a:t>
            </a:r>
            <a:r>
              <a:rPr lang="en-US" dirty="0"/>
              <a:t> used for artificial recharge to ground water broadly fall under the following categories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i="1" dirty="0" err="1"/>
              <a:t>A.Direct</a:t>
            </a:r>
            <a:r>
              <a:rPr lang="en-US" b="1" i="1" dirty="0"/>
              <a:t> Methods </a:t>
            </a:r>
          </a:p>
          <a:p>
            <a:endParaRPr lang="en-US" b="1" i="1" dirty="0"/>
          </a:p>
          <a:p>
            <a:pPr marL="342900" indent="-342900">
              <a:buAutoNum type="alphaUcParenR"/>
            </a:pPr>
            <a:r>
              <a:rPr lang="en-US" dirty="0"/>
              <a:t>Surface Spreading Techniques a) Flooding b) Ditch and Furrows c) Recharge Basins d) Runoff Conservation Structures </a:t>
            </a:r>
            <a:r>
              <a:rPr lang="en-US" dirty="0" err="1"/>
              <a:t>i</a:t>
            </a:r>
            <a:r>
              <a:rPr lang="en-US" dirty="0"/>
              <a:t>) Bench Terracing ii) Contour Bunds and Contour Trenches iii) Gully Plugs, </a:t>
            </a:r>
            <a:r>
              <a:rPr lang="en-US" dirty="0" err="1"/>
              <a:t>Nalah</a:t>
            </a:r>
            <a:r>
              <a:rPr lang="en-US" dirty="0"/>
              <a:t> Bunds, Check Dams iv) Percolation Ponds e) Stream Modification </a:t>
            </a:r>
          </a:p>
          <a:p>
            <a:pPr marL="342900" indent="-342900">
              <a:buAutoNum type="alphaUcParenR"/>
            </a:pPr>
            <a:endParaRPr lang="en-US" b="1" u="sng" dirty="0"/>
          </a:p>
          <a:p>
            <a:pPr marL="342900" indent="-342900">
              <a:buAutoNum type="alphaUcParenR"/>
            </a:pPr>
            <a:r>
              <a:rPr lang="en-US" b="1" i="1" dirty="0"/>
              <a:t>Indirect Methods </a:t>
            </a:r>
          </a:p>
          <a:p>
            <a:pPr marL="342900" indent="-342900">
              <a:buAutoNum type="alphaUcParenR"/>
            </a:pPr>
            <a:endParaRPr lang="en-US" b="1" i="1" dirty="0"/>
          </a:p>
          <a:p>
            <a:pPr marL="342900" indent="-342900">
              <a:buAutoNum type="alphaUcParenR"/>
            </a:pPr>
            <a:r>
              <a:rPr lang="en-US" dirty="0"/>
              <a:t>A) Induced Recharge from Surface Water Sources; B) Aquifer Modification </a:t>
            </a:r>
            <a:r>
              <a:rPr lang="en-US" dirty="0" err="1"/>
              <a:t>i</a:t>
            </a:r>
            <a:r>
              <a:rPr lang="en-US" dirty="0"/>
              <a:t>) Bore Blasting. ii) Hydro-fracturing.</a:t>
            </a:r>
            <a:endParaRPr lang="en-US" b="1" u="sng" dirty="0"/>
          </a:p>
          <a:p>
            <a:endParaRPr lang="en-US" sz="2000" b="1" u="sng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381000"/>
            <a:ext cx="89154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b="1" dirty="0"/>
              <a:t>CHECK WITH WATER AVAILABILITY FROM ROOF TOP WATER AVAILABLE FROM ROOF TOP </a:t>
            </a:r>
            <a:r>
              <a:rPr lang="en-US" b="1" dirty="0"/>
              <a:t>=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dirty="0"/>
              <a:t>Annual rainfall (in mm) = 1000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X Area of roof (in </a:t>
            </a:r>
            <a:r>
              <a:rPr lang="en-US" dirty="0" err="1"/>
              <a:t>sq.m</a:t>
            </a:r>
            <a:r>
              <a:rPr lang="en-US" dirty="0"/>
              <a:t>)=20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X Coefficient of runoff for the roof =0.75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= 1000 X 20 X 0.75 = 15000 liters</a:t>
            </a:r>
            <a:br>
              <a:rPr lang="en-US" dirty="0"/>
            </a:br>
            <a:br>
              <a:rPr lang="en-US" dirty="0"/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Storm Water Available </a:t>
            </a:r>
            <a:br>
              <a:rPr lang="en-US" dirty="0"/>
            </a:br>
            <a:r>
              <a:rPr lang="en-US" dirty="0"/>
              <a:t>Per  Storm Rainfall* Area of </a:t>
            </a:r>
            <a:r>
              <a:rPr lang="en-US"/>
              <a:t>roof * Coefficient of runoff for the roof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762000"/>
            <a:ext cx="8915400" cy="5867400"/>
          </a:xfrm>
        </p:spPr>
        <p:txBody>
          <a:bodyPr>
            <a:normAutofit/>
          </a:bodyPr>
          <a:lstStyle/>
          <a:p>
            <a:r>
              <a:rPr lang="en-US" b="1" dirty="0"/>
              <a:t>Rainwater Harvesting Potential (</a:t>
            </a:r>
            <a:r>
              <a:rPr lang="en-US" b="1" dirty="0" err="1"/>
              <a:t>Guwahati</a:t>
            </a:r>
            <a:r>
              <a:rPr lang="en-US" b="1" dirty="0"/>
              <a:t>)</a:t>
            </a:r>
            <a:br>
              <a:rPr lang="en-US" dirty="0"/>
            </a:br>
            <a:r>
              <a:rPr lang="en-US" dirty="0"/>
              <a:t>Catchment area – 100 square </a:t>
            </a:r>
            <a:r>
              <a:rPr lang="en-US" dirty="0" err="1"/>
              <a:t>metres</a:t>
            </a:r>
            <a:r>
              <a:rPr lang="en-US" dirty="0"/>
              <a:t> (sq. m)</a:t>
            </a:r>
            <a:br>
              <a:rPr lang="en-US" dirty="0"/>
            </a:br>
            <a:r>
              <a:rPr lang="en-US" dirty="0"/>
              <a:t>Average annual rainfall in </a:t>
            </a:r>
            <a:r>
              <a:rPr lang="en-US" dirty="0" err="1"/>
              <a:t>Guwahati</a:t>
            </a:r>
            <a:r>
              <a:rPr lang="en-US" dirty="0"/>
              <a:t> – 1,600 </a:t>
            </a:r>
            <a:r>
              <a:rPr lang="en-US" dirty="0" err="1"/>
              <a:t>millimetre</a:t>
            </a:r>
            <a:r>
              <a:rPr lang="en-US" dirty="0"/>
              <a:t> (mm)</a:t>
            </a:r>
            <a:br>
              <a:rPr lang="en-US" dirty="0"/>
            </a:br>
            <a:r>
              <a:rPr lang="en-US" dirty="0"/>
              <a:t>Total water available from rainfall – 136.000 cubic </a:t>
            </a:r>
            <a:r>
              <a:rPr lang="en-US" dirty="0" err="1"/>
              <a:t>metre</a:t>
            </a:r>
            <a:r>
              <a:rPr lang="en-US" dirty="0"/>
              <a:t> (m3) or 1,36,000 </a:t>
            </a:r>
            <a:r>
              <a:rPr lang="en-US" dirty="0" err="1"/>
              <a:t>litres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501ADB-0687-4C08-ACC7-50606E233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 presentation</Template>
  <TotalTime>0</TotalTime>
  <Words>2707</Words>
  <Application>Microsoft Office PowerPoint</Application>
  <PresentationFormat>On-screen Show (4:3)</PresentationFormat>
  <Paragraphs>352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Courier New</vt:lpstr>
      <vt:lpstr>Franklin Gothic Book</vt:lpstr>
      <vt:lpstr>Georgia</vt:lpstr>
      <vt:lpstr>Imprint MT Shadow</vt:lpstr>
      <vt:lpstr>Perpetua</vt:lpstr>
      <vt:lpstr>Wingdings</vt:lpstr>
      <vt:lpstr>Wingdings 2</vt:lpstr>
      <vt:lpstr>Project Status Report</vt:lpstr>
      <vt:lpstr>Equity</vt:lpstr>
      <vt:lpstr>Document</vt:lpstr>
      <vt:lpstr>NATIONAL ENVIRO ENGINEERING PRESENTS  MODULAR RAIN WATER HARVESTING SYSTEM</vt:lpstr>
      <vt:lpstr>ABOUT PROPRIETOR  OF NEE</vt:lpstr>
      <vt:lpstr> </vt:lpstr>
      <vt:lpstr> </vt:lpstr>
      <vt:lpstr> </vt:lpstr>
      <vt:lpstr> </vt:lpstr>
      <vt:lpstr> </vt:lpstr>
      <vt:lpstr>CHECK WITH WATER AVAILABILITY FROM ROOF TOP WATER AVAILABLE FROM ROOF TOP =  Annual rainfall (in mm) = 1000  X Area of roof (in sq.m)=20   X Coefficient of runoff for the roof =0.75  = 1000 X 20 X 0.75 = 15000 liters  Storm Water Available  Per  Storm Rainfall* Area of roof * Coefficient of runoff for the roof </vt:lpstr>
      <vt:lpstr>Rainwater Harvesting Potential (Guwahati) Catchment area – 100 square metres (sq. m) Average annual rainfall in Guwahati – 1,600 millimetre (mm) Total water available from rainfall – 136.000 cubic metre (m3) or 1,36,000 litres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MODULAR RAINWATER HARVESTING SYSTEM </vt:lpstr>
      <vt:lpstr>DUAL STEP PREFILTRATION</vt:lpstr>
      <vt:lpstr>Modular Plates</vt:lpstr>
      <vt:lpstr>Modular System advantage           </vt:lpstr>
      <vt:lpstr>PowerPoint Presentation</vt:lpstr>
      <vt:lpstr>PowerPoint Presentation</vt:lpstr>
      <vt:lpstr>PowerPoint Presentation</vt:lpstr>
      <vt:lpstr>Furaat System Primary &amp; Secondary for Surface Water Pre-Cast Cpncrete RWH System</vt:lpstr>
      <vt:lpstr>Furaat SystemInstallaed at Chandigarh University</vt:lpstr>
      <vt:lpstr>WATER LEVEL SOUNDER/ELECTROMEGNETIC WATER FLOW METER/PIEZOMETER</vt:lpstr>
      <vt:lpstr>KEY CLIENTS</vt:lpstr>
      <vt:lpstr>KEY CLIENTS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2016-08-14T16:58:05Z</dcterms:created>
  <dcterms:modified xsi:type="dcterms:W3CDTF">2020-11-16T05:32:22Z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